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73" r:id="rId3"/>
    <p:sldId id="267" r:id="rId4"/>
    <p:sldId id="261" r:id="rId5"/>
    <p:sldId id="271" r:id="rId6"/>
    <p:sldId id="274" r:id="rId7"/>
    <p:sldId id="257" r:id="rId8"/>
    <p:sldId id="272" r:id="rId9"/>
    <p:sldId id="262" r:id="rId10"/>
    <p:sldId id="269" r:id="rId11"/>
    <p:sldId id="264" r:id="rId12"/>
    <p:sldId id="258" r:id="rId13"/>
    <p:sldId id="270" r:id="rId14"/>
    <p:sldId id="263" r:id="rId15"/>
    <p:sldId id="259" r:id="rId16"/>
    <p:sldId id="260" r:id="rId17"/>
    <p:sldId id="268" r:id="rId18"/>
    <p:sldId id="266" r:id="rId19"/>
    <p:sldId id="265"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83" autoAdjust="0"/>
    <p:restoredTop sz="94660"/>
  </p:normalViewPr>
  <p:slideViewPr>
    <p:cSldViewPr snapToGrid="0">
      <p:cViewPr varScale="1">
        <p:scale>
          <a:sx n="122" d="100"/>
          <a:sy n="122" d="100"/>
        </p:scale>
        <p:origin x="240" y="2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8/2/19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8/2/19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8/2/19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8/2/19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8/2/19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8/2/19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8/2/19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8/2/19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8/2/19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8/2/19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8/2/19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8/2/19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8/2/19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8/2/19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8/2/19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8/2/19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157"/>
            <a:ext cx="2356674" cy="6853096"/>
            <a:chOff x="6627813" y="195610"/>
            <a:chExt cx="1952625" cy="5678141"/>
          </a:xfrm>
        </p:grpSpPr>
        <p:sp>
          <p:nvSpPr>
            <p:cNvPr id="11" name="Freeform 27"/>
            <p:cNvSpPr/>
            <p:nvPr/>
          </p:nvSpPr>
          <p:spPr bwMode="auto">
            <a:xfrm>
              <a:off x="6627813" y="195610"/>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8/2/19</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2" r:id="rId12"/>
    <p:sldLayoutId id="2147483663" r:id="rId13"/>
    <p:sldLayoutId id="2147483664" r:id="rId14"/>
    <p:sldLayoutId id="2147483658" r:id="rId15"/>
    <p:sldLayoutId id="2147483659" r:id="rId16"/>
  </p:sldLayoutIdLst>
  <p:txStyles>
    <p:title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0604F4-718E-4210-829B-AFDF1CDA80B8}"/>
              </a:ext>
            </a:extLst>
          </p:cNvPr>
          <p:cNvSpPr>
            <a:spLocks noGrp="1"/>
          </p:cNvSpPr>
          <p:nvPr>
            <p:ph type="ctrTitle"/>
          </p:nvPr>
        </p:nvSpPr>
        <p:spPr>
          <a:xfrm>
            <a:off x="216816" y="0"/>
            <a:ext cx="11975184" cy="2064470"/>
          </a:xfrm>
        </p:spPr>
        <p:txBody>
          <a:bodyPr>
            <a:normAutofit/>
          </a:bodyPr>
          <a:lstStyle/>
          <a:p>
            <a:pPr algn="ctr"/>
            <a:r>
              <a:rPr lang="en-US" sz="8800" dirty="0">
                <a:latin typeface="Bodoni MT Black" panose="02070A03080606020203" pitchFamily="18" charset="0"/>
              </a:rPr>
              <a:t>FOREX</a:t>
            </a:r>
          </a:p>
        </p:txBody>
      </p:sp>
      <p:sp>
        <p:nvSpPr>
          <p:cNvPr id="3" name="Subtitle 2">
            <a:extLst>
              <a:ext uri="{FF2B5EF4-FFF2-40B4-BE49-F238E27FC236}">
                <a16:creationId xmlns:a16="http://schemas.microsoft.com/office/drawing/2014/main" id="{FF3DA731-E1B6-491C-922D-EF74FFB4D514}"/>
              </a:ext>
            </a:extLst>
          </p:cNvPr>
          <p:cNvSpPr>
            <a:spLocks noGrp="1"/>
          </p:cNvSpPr>
          <p:nvPr>
            <p:ph type="subTitle" idx="1"/>
          </p:nvPr>
        </p:nvSpPr>
        <p:spPr>
          <a:xfrm>
            <a:off x="4449452" y="2262433"/>
            <a:ext cx="4581426" cy="3641229"/>
          </a:xfrm>
        </p:spPr>
        <p:txBody>
          <a:bodyPr>
            <a:normAutofit/>
          </a:bodyPr>
          <a:lstStyle/>
          <a:p>
            <a:r>
              <a:rPr lang="en-US" sz="3600" b="1" dirty="0" err="1"/>
              <a:t>Zhihan</a:t>
            </a:r>
            <a:r>
              <a:rPr lang="en-US" sz="3600" b="1" dirty="0"/>
              <a:t> </a:t>
            </a:r>
            <a:r>
              <a:rPr lang="en-US" sz="3600" b="1" dirty="0" err="1"/>
              <a:t>Xue</a:t>
            </a:r>
            <a:r>
              <a:rPr lang="en-US" b="1" dirty="0"/>
              <a:t>				</a:t>
            </a:r>
          </a:p>
          <a:p>
            <a:r>
              <a:rPr lang="en-US" sz="3600" b="1" dirty="0"/>
              <a:t>Rishi Dutta	</a:t>
            </a:r>
            <a:r>
              <a:rPr lang="en-US" b="1" dirty="0"/>
              <a:t>				</a:t>
            </a:r>
          </a:p>
          <a:p>
            <a:r>
              <a:rPr lang="en-US" sz="3600" b="1" dirty="0"/>
              <a:t>Shweta </a:t>
            </a:r>
            <a:r>
              <a:rPr lang="en-US" sz="3600" b="1" dirty="0" err="1"/>
              <a:t>Tatiya</a:t>
            </a:r>
            <a:r>
              <a:rPr lang="en-US" sz="3600" b="1" dirty="0"/>
              <a:t>	</a:t>
            </a:r>
            <a:r>
              <a:rPr lang="en-US" b="1" dirty="0"/>
              <a:t>		</a:t>
            </a:r>
          </a:p>
          <a:p>
            <a:r>
              <a:rPr lang="en-US" sz="3600" b="1" dirty="0"/>
              <a:t>Amit Pingale</a:t>
            </a:r>
          </a:p>
          <a:p>
            <a:r>
              <a:rPr lang="en-US" sz="3600" b="1" dirty="0"/>
              <a:t>Madhuja Gosavi</a:t>
            </a:r>
          </a:p>
        </p:txBody>
      </p:sp>
    </p:spTree>
    <p:extLst>
      <p:ext uri="{BB962C8B-B14F-4D97-AF65-F5344CB8AC3E}">
        <p14:creationId xmlns:p14="http://schemas.microsoft.com/office/powerpoint/2010/main" val="2792583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A86FEF-5FFF-4F2B-80D2-82F2CE2BFC84}"/>
              </a:ext>
            </a:extLst>
          </p:cNvPr>
          <p:cNvSpPr>
            <a:spLocks noGrp="1"/>
          </p:cNvSpPr>
          <p:nvPr>
            <p:ph type="title"/>
          </p:nvPr>
        </p:nvSpPr>
        <p:spPr/>
        <p:txBody>
          <a:bodyPr/>
          <a:lstStyle/>
          <a:p>
            <a:r>
              <a:rPr lang="en-US" dirty="0"/>
              <a:t>Principal Component Analysis</a:t>
            </a:r>
          </a:p>
        </p:txBody>
      </p:sp>
      <p:sp>
        <p:nvSpPr>
          <p:cNvPr id="3" name="Content Placeholder 2">
            <a:extLst>
              <a:ext uri="{FF2B5EF4-FFF2-40B4-BE49-F238E27FC236}">
                <a16:creationId xmlns:a16="http://schemas.microsoft.com/office/drawing/2014/main" id="{D54692C8-717F-4343-91F8-38A974596A99}"/>
              </a:ext>
            </a:extLst>
          </p:cNvPr>
          <p:cNvSpPr>
            <a:spLocks noGrp="1"/>
          </p:cNvSpPr>
          <p:nvPr>
            <p:ph idx="1"/>
          </p:nvPr>
        </p:nvSpPr>
        <p:spPr>
          <a:xfrm>
            <a:off x="2589212" y="2133600"/>
            <a:ext cx="8915400" cy="3777622"/>
          </a:xfrm>
        </p:spPr>
        <p:txBody>
          <a:bodyPr/>
          <a:lstStyle/>
          <a:p>
            <a:r>
              <a:rPr lang="en-US" dirty="0"/>
              <a:t>Used to reduce multi-collinearity</a:t>
            </a:r>
          </a:p>
          <a:p>
            <a:endParaRPr lang="en-US" dirty="0"/>
          </a:p>
          <a:p>
            <a:r>
              <a:rPr lang="en-US" dirty="0"/>
              <a:t>Reduces dimensionality by removing noise and redundancy</a:t>
            </a:r>
          </a:p>
          <a:p>
            <a:endParaRPr lang="en-US" dirty="0"/>
          </a:p>
          <a:p>
            <a:r>
              <a:rPr lang="en-US" dirty="0"/>
              <a:t>Use of Eigenvalues and Eigenvectors for computing PCA</a:t>
            </a:r>
          </a:p>
          <a:p>
            <a:endParaRPr lang="en-US" dirty="0"/>
          </a:p>
          <a:p>
            <a:r>
              <a:rPr lang="en-US" dirty="0"/>
              <a:t>Steps:</a:t>
            </a:r>
          </a:p>
          <a:p>
            <a:pPr lvl="1"/>
            <a:r>
              <a:rPr lang="en-US" dirty="0"/>
              <a:t>Performed scaling</a:t>
            </a:r>
          </a:p>
          <a:p>
            <a:pPr lvl="1"/>
            <a:r>
              <a:rPr lang="en-US" dirty="0"/>
              <a:t>Used eigenvalues and eigenvectors for reducing distortions in data</a:t>
            </a:r>
          </a:p>
          <a:p>
            <a:pPr lvl="1"/>
            <a:endParaRPr lang="en-US" dirty="0"/>
          </a:p>
          <a:p>
            <a:endParaRPr lang="en-US" dirty="0"/>
          </a:p>
          <a:p>
            <a:endParaRPr lang="en-US" dirty="0"/>
          </a:p>
        </p:txBody>
      </p:sp>
    </p:spTree>
    <p:extLst>
      <p:ext uri="{BB962C8B-B14F-4D97-AF65-F5344CB8AC3E}">
        <p14:creationId xmlns:p14="http://schemas.microsoft.com/office/powerpoint/2010/main" val="29036089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23456B-F85A-488E-94A0-8795A7472DAD}"/>
              </a:ext>
            </a:extLst>
          </p:cNvPr>
          <p:cNvSpPr>
            <a:spLocks noGrp="1"/>
          </p:cNvSpPr>
          <p:nvPr>
            <p:ph type="title"/>
          </p:nvPr>
        </p:nvSpPr>
        <p:spPr/>
        <p:txBody>
          <a:bodyPr/>
          <a:lstStyle/>
          <a:p>
            <a:r>
              <a:rPr lang="en-US" dirty="0"/>
              <a:t>Principal Component Analysis:</a:t>
            </a:r>
          </a:p>
        </p:txBody>
      </p:sp>
      <p:pic>
        <p:nvPicPr>
          <p:cNvPr id="5" name="Content Placeholder 4">
            <a:extLst>
              <a:ext uri="{FF2B5EF4-FFF2-40B4-BE49-F238E27FC236}">
                <a16:creationId xmlns:a16="http://schemas.microsoft.com/office/drawing/2014/main" id="{692CAE78-7837-41E1-B234-C77F84E38A0D}"/>
              </a:ext>
            </a:extLst>
          </p:cNvPr>
          <p:cNvPicPr>
            <a:picLocks noGrp="1" noChangeAspect="1"/>
          </p:cNvPicPr>
          <p:nvPr>
            <p:ph idx="1"/>
          </p:nvPr>
        </p:nvPicPr>
        <p:blipFill>
          <a:blip r:embed="rId2"/>
          <a:stretch>
            <a:fillRect/>
          </a:stretch>
        </p:blipFill>
        <p:spPr>
          <a:xfrm>
            <a:off x="2042160" y="1696720"/>
            <a:ext cx="9245600" cy="4653280"/>
          </a:xfrm>
        </p:spPr>
      </p:pic>
    </p:spTree>
    <p:extLst>
      <p:ext uri="{BB962C8B-B14F-4D97-AF65-F5344CB8AC3E}">
        <p14:creationId xmlns:p14="http://schemas.microsoft.com/office/powerpoint/2010/main" val="10560192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4E3F55-C296-4822-9EFF-02346B049726}"/>
              </a:ext>
            </a:extLst>
          </p:cNvPr>
          <p:cNvSpPr>
            <a:spLocks noGrp="1"/>
          </p:cNvSpPr>
          <p:nvPr>
            <p:ph type="title"/>
          </p:nvPr>
        </p:nvSpPr>
        <p:spPr/>
        <p:txBody>
          <a:bodyPr/>
          <a:lstStyle/>
          <a:p>
            <a:r>
              <a:rPr lang="en-US" dirty="0"/>
              <a:t>RANDOM FOREST:</a:t>
            </a:r>
            <a:br>
              <a:rPr lang="en-US" dirty="0"/>
            </a:br>
            <a:endParaRPr lang="en-US" dirty="0"/>
          </a:p>
        </p:txBody>
      </p:sp>
      <p:sp>
        <p:nvSpPr>
          <p:cNvPr id="3" name="Content Placeholder 2">
            <a:extLst>
              <a:ext uri="{FF2B5EF4-FFF2-40B4-BE49-F238E27FC236}">
                <a16:creationId xmlns:a16="http://schemas.microsoft.com/office/drawing/2014/main" id="{F0B92B2A-8B94-4144-9DC3-0A20026A3DDF}"/>
              </a:ext>
            </a:extLst>
          </p:cNvPr>
          <p:cNvSpPr>
            <a:spLocks noGrp="1"/>
          </p:cNvSpPr>
          <p:nvPr>
            <p:ph idx="1"/>
          </p:nvPr>
        </p:nvSpPr>
        <p:spPr>
          <a:xfrm>
            <a:off x="2589212" y="1282045"/>
            <a:ext cx="8915400" cy="5750351"/>
          </a:xfrm>
        </p:spPr>
        <p:txBody>
          <a:bodyPr>
            <a:normAutofit lnSpcReduction="10000"/>
          </a:bodyPr>
          <a:lstStyle/>
          <a:p>
            <a:r>
              <a:rPr lang="en-US" dirty="0"/>
              <a:t>Divide 898 data into two parts train and test data:</a:t>
            </a:r>
          </a:p>
          <a:p>
            <a:r>
              <a:rPr lang="en-US" dirty="0"/>
              <a:t>Train has 628 and test has 270</a:t>
            </a:r>
          </a:p>
          <a:p>
            <a:r>
              <a:rPr lang="en-US" dirty="0"/>
              <a:t>On train data perform Bootstrap for 1000 times.</a:t>
            </a:r>
          </a:p>
          <a:p>
            <a:r>
              <a:rPr lang="en-US" dirty="0"/>
              <a:t>Calculate regression using 5 methods:</a:t>
            </a:r>
          </a:p>
          <a:p>
            <a:pPr lvl="1"/>
            <a:r>
              <a:rPr lang="en-US" b="1" dirty="0"/>
              <a:t>Y hat1 = alpha + beta1PC1 + beta2PC2 + beta3PC3 </a:t>
            </a:r>
          </a:p>
          <a:p>
            <a:pPr lvl="1"/>
            <a:r>
              <a:rPr lang="en-US" b="1" dirty="0"/>
              <a:t>Y hat2 = alpha + beta1 X 	 		(X -&gt; data of EU,AL,SZ)</a:t>
            </a:r>
          </a:p>
          <a:p>
            <a:pPr lvl="1"/>
            <a:r>
              <a:rPr lang="en-US" b="1" dirty="0"/>
              <a:t>Y hat3 = alpha + beta1PC1 + beta2ADS </a:t>
            </a:r>
          </a:p>
          <a:p>
            <a:pPr lvl="1"/>
            <a:r>
              <a:rPr lang="en-US" b="1" dirty="0"/>
              <a:t>Y hat4 = alpha + beta1ADS +beta2Y(t-1)</a:t>
            </a:r>
          </a:p>
          <a:p>
            <a:pPr lvl="1"/>
            <a:r>
              <a:rPr lang="en-US" b="1" dirty="0"/>
              <a:t>Y hat5 = alpha  + Y(t-1)</a:t>
            </a:r>
          </a:p>
          <a:p>
            <a:r>
              <a:rPr lang="en-US" dirty="0"/>
              <a:t>Calculate the RMSE for test data and then choose the Y hat which has lowest RMSE.</a:t>
            </a:r>
          </a:p>
          <a:p>
            <a:r>
              <a:rPr lang="en-US" dirty="0"/>
              <a:t>Then after 1000 bootstrap we get 1000 Y hat and we calculate the average of it.</a:t>
            </a:r>
          </a:p>
          <a:p>
            <a:r>
              <a:rPr lang="en-US" dirty="0"/>
              <a:t>This is the final Y hat which we use for further calculations.</a:t>
            </a:r>
          </a:p>
          <a:p>
            <a:r>
              <a:rPr lang="en-US" dirty="0"/>
              <a:t>Calculate the standard deviation of the final Y hat and use this to draw Bollinger bands.</a:t>
            </a:r>
          </a:p>
          <a:p>
            <a:endParaRPr lang="en-US" dirty="0"/>
          </a:p>
          <a:p>
            <a:endParaRPr lang="en-US" dirty="0"/>
          </a:p>
          <a:p>
            <a:endParaRPr lang="en-US" dirty="0"/>
          </a:p>
          <a:p>
            <a:pPr lvl="1"/>
            <a:endParaRPr lang="en-US" dirty="0"/>
          </a:p>
          <a:p>
            <a:pPr lvl="1"/>
            <a:endParaRPr lang="en-US" dirty="0"/>
          </a:p>
        </p:txBody>
      </p:sp>
    </p:spTree>
    <p:extLst>
      <p:ext uri="{BB962C8B-B14F-4D97-AF65-F5344CB8AC3E}">
        <p14:creationId xmlns:p14="http://schemas.microsoft.com/office/powerpoint/2010/main" val="13864314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445F9A-6C34-4FE8-860E-DC0FAEDB98CB}"/>
              </a:ext>
            </a:extLst>
          </p:cNvPr>
          <p:cNvSpPr>
            <a:spLocks noGrp="1"/>
          </p:cNvSpPr>
          <p:nvPr>
            <p:ph type="title"/>
          </p:nvPr>
        </p:nvSpPr>
        <p:spPr>
          <a:xfrm>
            <a:off x="3285067" y="624110"/>
            <a:ext cx="6968066" cy="1280890"/>
          </a:xfrm>
        </p:spPr>
        <p:txBody>
          <a:bodyPr/>
          <a:lstStyle/>
          <a:p>
            <a:r>
              <a:rPr lang="en-US" dirty="0"/>
              <a:t>Data used for Random Forest:</a:t>
            </a:r>
          </a:p>
        </p:txBody>
      </p:sp>
      <p:pic>
        <p:nvPicPr>
          <p:cNvPr id="5" name="Content Placeholder 4">
            <a:extLst>
              <a:ext uri="{FF2B5EF4-FFF2-40B4-BE49-F238E27FC236}">
                <a16:creationId xmlns:a16="http://schemas.microsoft.com/office/drawing/2014/main" id="{6299D5F1-305F-433A-AE9F-73DC9C7D7786}"/>
              </a:ext>
            </a:extLst>
          </p:cNvPr>
          <p:cNvPicPr>
            <a:picLocks noGrp="1" noChangeAspect="1"/>
          </p:cNvPicPr>
          <p:nvPr>
            <p:ph idx="1"/>
          </p:nvPr>
        </p:nvPicPr>
        <p:blipFill>
          <a:blip r:embed="rId2"/>
          <a:stretch>
            <a:fillRect/>
          </a:stretch>
        </p:blipFill>
        <p:spPr>
          <a:xfrm>
            <a:off x="1718733" y="1693333"/>
            <a:ext cx="9785880" cy="4631267"/>
          </a:xfrm>
        </p:spPr>
      </p:pic>
    </p:spTree>
    <p:extLst>
      <p:ext uri="{BB962C8B-B14F-4D97-AF65-F5344CB8AC3E}">
        <p14:creationId xmlns:p14="http://schemas.microsoft.com/office/powerpoint/2010/main" val="6159982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A66ABE-FDC0-41C6-BA85-2411DF4EB3F1}"/>
              </a:ext>
            </a:extLst>
          </p:cNvPr>
          <p:cNvSpPr>
            <a:spLocks noGrp="1"/>
          </p:cNvSpPr>
          <p:nvPr>
            <p:ph type="title"/>
          </p:nvPr>
        </p:nvSpPr>
        <p:spPr>
          <a:xfrm>
            <a:off x="2929316" y="624111"/>
            <a:ext cx="7266649" cy="832456"/>
          </a:xfrm>
        </p:spPr>
        <p:txBody>
          <a:bodyPr>
            <a:normAutofit/>
          </a:bodyPr>
          <a:lstStyle/>
          <a:p>
            <a:r>
              <a:rPr lang="en-US" dirty="0"/>
              <a:t>Random Forest Final Output:</a:t>
            </a:r>
          </a:p>
        </p:txBody>
      </p:sp>
      <p:pic>
        <p:nvPicPr>
          <p:cNvPr id="5" name="Content Placeholder 4">
            <a:extLst>
              <a:ext uri="{FF2B5EF4-FFF2-40B4-BE49-F238E27FC236}">
                <a16:creationId xmlns:a16="http://schemas.microsoft.com/office/drawing/2014/main" id="{5D0071F7-5B4F-4583-80C3-659446F06CA4}"/>
              </a:ext>
            </a:extLst>
          </p:cNvPr>
          <p:cNvPicPr>
            <a:picLocks noGrp="1" noChangeAspect="1"/>
          </p:cNvPicPr>
          <p:nvPr>
            <p:ph idx="1"/>
          </p:nvPr>
        </p:nvPicPr>
        <p:blipFill>
          <a:blip r:embed="rId2"/>
          <a:stretch>
            <a:fillRect/>
          </a:stretch>
        </p:blipFill>
        <p:spPr>
          <a:xfrm>
            <a:off x="1635490" y="1602223"/>
            <a:ext cx="9952305" cy="5114166"/>
          </a:xfrm>
        </p:spPr>
      </p:pic>
    </p:spTree>
    <p:extLst>
      <p:ext uri="{BB962C8B-B14F-4D97-AF65-F5344CB8AC3E}">
        <p14:creationId xmlns:p14="http://schemas.microsoft.com/office/powerpoint/2010/main" val="21220590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5945C0-E85A-41B6-B925-2E68A37A50CD}"/>
              </a:ext>
            </a:extLst>
          </p:cNvPr>
          <p:cNvSpPr>
            <a:spLocks noGrp="1"/>
          </p:cNvSpPr>
          <p:nvPr>
            <p:ph type="title"/>
          </p:nvPr>
        </p:nvSpPr>
        <p:spPr>
          <a:xfrm>
            <a:off x="4106333" y="624110"/>
            <a:ext cx="4301067" cy="1280890"/>
          </a:xfrm>
        </p:spPr>
        <p:txBody>
          <a:bodyPr/>
          <a:lstStyle/>
          <a:p>
            <a:r>
              <a:rPr lang="en-US" dirty="0"/>
              <a:t>BOLLINGER BANDS</a:t>
            </a:r>
          </a:p>
        </p:txBody>
      </p:sp>
      <p:pic>
        <p:nvPicPr>
          <p:cNvPr id="5" name="Content Placeholder 4">
            <a:extLst>
              <a:ext uri="{FF2B5EF4-FFF2-40B4-BE49-F238E27FC236}">
                <a16:creationId xmlns:a16="http://schemas.microsoft.com/office/drawing/2014/main" id="{EC68D4D0-9674-44AB-9D69-FFFB577BF7FA}"/>
              </a:ext>
            </a:extLst>
          </p:cNvPr>
          <p:cNvPicPr>
            <a:picLocks noGrp="1" noChangeAspect="1"/>
          </p:cNvPicPr>
          <p:nvPr>
            <p:ph idx="1"/>
          </p:nvPr>
        </p:nvPicPr>
        <p:blipFill>
          <a:blip r:embed="rId2"/>
          <a:stretch>
            <a:fillRect/>
          </a:stretch>
        </p:blipFill>
        <p:spPr>
          <a:xfrm>
            <a:off x="1521127" y="1532467"/>
            <a:ext cx="10323740" cy="5223933"/>
          </a:xfrm>
        </p:spPr>
      </p:pic>
    </p:spTree>
    <p:extLst>
      <p:ext uri="{BB962C8B-B14F-4D97-AF65-F5344CB8AC3E}">
        <p14:creationId xmlns:p14="http://schemas.microsoft.com/office/powerpoint/2010/main" val="2363192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C260CD-EAA9-455B-BB41-DBB9CC3CACFF}"/>
              </a:ext>
            </a:extLst>
          </p:cNvPr>
          <p:cNvSpPr>
            <a:spLocks noGrp="1"/>
          </p:cNvSpPr>
          <p:nvPr>
            <p:ph type="title"/>
          </p:nvPr>
        </p:nvSpPr>
        <p:spPr>
          <a:xfrm>
            <a:off x="3708400" y="624110"/>
            <a:ext cx="4969933" cy="1280890"/>
          </a:xfrm>
        </p:spPr>
        <p:txBody>
          <a:bodyPr/>
          <a:lstStyle/>
          <a:p>
            <a:r>
              <a:rPr lang="en-US" dirty="0"/>
              <a:t>TRADING STRATEGIES</a:t>
            </a:r>
          </a:p>
        </p:txBody>
      </p:sp>
      <p:sp>
        <p:nvSpPr>
          <p:cNvPr id="3" name="Content Placeholder 2">
            <a:extLst>
              <a:ext uri="{FF2B5EF4-FFF2-40B4-BE49-F238E27FC236}">
                <a16:creationId xmlns:a16="http://schemas.microsoft.com/office/drawing/2014/main" id="{CA577E27-8F24-4AD3-A82E-7EA55B5F740B}"/>
              </a:ext>
            </a:extLst>
          </p:cNvPr>
          <p:cNvSpPr>
            <a:spLocks noGrp="1"/>
          </p:cNvSpPr>
          <p:nvPr>
            <p:ph idx="1"/>
          </p:nvPr>
        </p:nvSpPr>
        <p:spPr/>
        <p:txBody>
          <a:bodyPr/>
          <a:lstStyle/>
          <a:p>
            <a:r>
              <a:rPr lang="en-US" b="1" dirty="0"/>
              <a:t>Double Cross-over:</a:t>
            </a:r>
          </a:p>
          <a:p>
            <a:pPr marL="0" indent="0">
              <a:buNone/>
            </a:pPr>
            <a:endParaRPr lang="en-US" dirty="0"/>
          </a:p>
          <a:p>
            <a:pPr marL="0" indent="0">
              <a:buNone/>
            </a:pPr>
            <a:endParaRPr lang="en-US" dirty="0"/>
          </a:p>
        </p:txBody>
      </p:sp>
      <p:pic>
        <p:nvPicPr>
          <p:cNvPr id="7" name="Picture 6">
            <a:extLst>
              <a:ext uri="{FF2B5EF4-FFF2-40B4-BE49-F238E27FC236}">
                <a16:creationId xmlns:a16="http://schemas.microsoft.com/office/drawing/2014/main" id="{D330442B-D48C-48B4-9D22-23AE5C05AC77}"/>
              </a:ext>
            </a:extLst>
          </p:cNvPr>
          <p:cNvPicPr>
            <a:picLocks noChangeAspect="1"/>
          </p:cNvPicPr>
          <p:nvPr/>
        </p:nvPicPr>
        <p:blipFill>
          <a:blip r:embed="rId2"/>
          <a:stretch>
            <a:fillRect/>
          </a:stretch>
        </p:blipFill>
        <p:spPr>
          <a:xfrm>
            <a:off x="1713896" y="2667001"/>
            <a:ext cx="10181772" cy="3962400"/>
          </a:xfrm>
          <a:prstGeom prst="rect">
            <a:avLst/>
          </a:prstGeom>
        </p:spPr>
      </p:pic>
    </p:spTree>
    <p:extLst>
      <p:ext uri="{BB962C8B-B14F-4D97-AF65-F5344CB8AC3E}">
        <p14:creationId xmlns:p14="http://schemas.microsoft.com/office/powerpoint/2010/main" val="5910627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66E968-15AE-410C-8D88-0EA2DED4DA46}"/>
              </a:ext>
            </a:extLst>
          </p:cNvPr>
          <p:cNvSpPr>
            <a:spLocks noGrp="1"/>
          </p:cNvSpPr>
          <p:nvPr>
            <p:ph type="title"/>
          </p:nvPr>
        </p:nvSpPr>
        <p:spPr/>
        <p:txBody>
          <a:bodyPr/>
          <a:lstStyle/>
          <a:p>
            <a:r>
              <a:rPr lang="en-US" dirty="0"/>
              <a:t>Mean Reversion Technique:</a:t>
            </a:r>
          </a:p>
        </p:txBody>
      </p:sp>
      <p:pic>
        <p:nvPicPr>
          <p:cNvPr id="5" name="Content Placeholder 4">
            <a:extLst>
              <a:ext uri="{FF2B5EF4-FFF2-40B4-BE49-F238E27FC236}">
                <a16:creationId xmlns:a16="http://schemas.microsoft.com/office/drawing/2014/main" id="{1486DA99-E214-4A04-B26F-0730E3AB2971}"/>
              </a:ext>
            </a:extLst>
          </p:cNvPr>
          <p:cNvPicPr>
            <a:picLocks noGrp="1" noChangeAspect="1"/>
          </p:cNvPicPr>
          <p:nvPr>
            <p:ph idx="1"/>
          </p:nvPr>
        </p:nvPicPr>
        <p:blipFill>
          <a:blip r:embed="rId2"/>
          <a:stretch>
            <a:fillRect/>
          </a:stretch>
        </p:blipFill>
        <p:spPr>
          <a:xfrm>
            <a:off x="846668" y="1794933"/>
            <a:ext cx="3589866" cy="3412067"/>
          </a:xfrm>
        </p:spPr>
      </p:pic>
      <p:pic>
        <p:nvPicPr>
          <p:cNvPr id="7" name="Picture 6">
            <a:extLst>
              <a:ext uri="{FF2B5EF4-FFF2-40B4-BE49-F238E27FC236}">
                <a16:creationId xmlns:a16="http://schemas.microsoft.com/office/drawing/2014/main" id="{C34F97F0-070E-4326-AA29-39291F33C419}"/>
              </a:ext>
            </a:extLst>
          </p:cNvPr>
          <p:cNvPicPr>
            <a:picLocks noChangeAspect="1"/>
          </p:cNvPicPr>
          <p:nvPr/>
        </p:nvPicPr>
        <p:blipFill>
          <a:blip r:embed="rId3"/>
          <a:stretch>
            <a:fillRect/>
          </a:stretch>
        </p:blipFill>
        <p:spPr>
          <a:xfrm>
            <a:off x="4436534" y="2404533"/>
            <a:ext cx="3416299" cy="2802468"/>
          </a:xfrm>
          <a:prstGeom prst="rect">
            <a:avLst/>
          </a:prstGeom>
        </p:spPr>
      </p:pic>
      <p:pic>
        <p:nvPicPr>
          <p:cNvPr id="9" name="Picture 8">
            <a:extLst>
              <a:ext uri="{FF2B5EF4-FFF2-40B4-BE49-F238E27FC236}">
                <a16:creationId xmlns:a16="http://schemas.microsoft.com/office/drawing/2014/main" id="{B74B062C-224E-420C-9A61-F24B80E58890}"/>
              </a:ext>
            </a:extLst>
          </p:cNvPr>
          <p:cNvPicPr>
            <a:picLocks noChangeAspect="1"/>
          </p:cNvPicPr>
          <p:nvPr/>
        </p:nvPicPr>
        <p:blipFill>
          <a:blip r:embed="rId4"/>
          <a:stretch>
            <a:fillRect/>
          </a:stretch>
        </p:blipFill>
        <p:spPr>
          <a:xfrm>
            <a:off x="7852833" y="2404532"/>
            <a:ext cx="3699937" cy="2802468"/>
          </a:xfrm>
          <a:prstGeom prst="rect">
            <a:avLst/>
          </a:prstGeom>
        </p:spPr>
      </p:pic>
    </p:spTree>
    <p:extLst>
      <p:ext uri="{BB962C8B-B14F-4D97-AF65-F5344CB8AC3E}">
        <p14:creationId xmlns:p14="http://schemas.microsoft.com/office/powerpoint/2010/main" val="38087162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C42668-79C9-4905-82E5-8C982DE3FD7C}"/>
              </a:ext>
            </a:extLst>
          </p:cNvPr>
          <p:cNvSpPr>
            <a:spLocks noGrp="1"/>
          </p:cNvSpPr>
          <p:nvPr>
            <p:ph type="title"/>
          </p:nvPr>
        </p:nvSpPr>
        <p:spPr>
          <a:xfrm>
            <a:off x="4597400" y="872067"/>
            <a:ext cx="3776132" cy="1015999"/>
          </a:xfrm>
        </p:spPr>
        <p:txBody>
          <a:bodyPr>
            <a:normAutofit/>
          </a:bodyPr>
          <a:lstStyle/>
          <a:p>
            <a:r>
              <a:rPr lang="en-US" dirty="0"/>
              <a:t>Trading signals:</a:t>
            </a:r>
          </a:p>
        </p:txBody>
      </p:sp>
      <p:pic>
        <p:nvPicPr>
          <p:cNvPr id="5" name="Content Placeholder 4">
            <a:extLst>
              <a:ext uri="{FF2B5EF4-FFF2-40B4-BE49-F238E27FC236}">
                <a16:creationId xmlns:a16="http://schemas.microsoft.com/office/drawing/2014/main" id="{CA001DED-0E96-40C9-9D97-D40EE8D1A106}"/>
              </a:ext>
            </a:extLst>
          </p:cNvPr>
          <p:cNvPicPr>
            <a:picLocks noGrp="1" noChangeAspect="1"/>
          </p:cNvPicPr>
          <p:nvPr>
            <p:ph idx="1"/>
          </p:nvPr>
        </p:nvPicPr>
        <p:blipFill>
          <a:blip r:embed="rId2"/>
          <a:stretch>
            <a:fillRect/>
          </a:stretch>
        </p:blipFill>
        <p:spPr>
          <a:xfrm>
            <a:off x="1888067" y="1888067"/>
            <a:ext cx="9616546" cy="4461934"/>
          </a:xfrm>
        </p:spPr>
      </p:pic>
    </p:spTree>
    <p:extLst>
      <p:ext uri="{BB962C8B-B14F-4D97-AF65-F5344CB8AC3E}">
        <p14:creationId xmlns:p14="http://schemas.microsoft.com/office/powerpoint/2010/main" val="24742661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8A60F-F7C6-41A5-BDB0-EB42492C1A57}"/>
              </a:ext>
            </a:extLst>
          </p:cNvPr>
          <p:cNvSpPr>
            <a:spLocks noGrp="1"/>
          </p:cNvSpPr>
          <p:nvPr>
            <p:ph type="title"/>
          </p:nvPr>
        </p:nvSpPr>
        <p:spPr>
          <a:xfrm>
            <a:off x="4775199" y="624110"/>
            <a:ext cx="3767667" cy="1280890"/>
          </a:xfrm>
        </p:spPr>
        <p:txBody>
          <a:bodyPr/>
          <a:lstStyle/>
          <a:p>
            <a:r>
              <a:rPr lang="en-US" dirty="0"/>
              <a:t>Profit And Loss:</a:t>
            </a:r>
          </a:p>
        </p:txBody>
      </p:sp>
      <p:pic>
        <p:nvPicPr>
          <p:cNvPr id="5" name="Content Placeholder 4">
            <a:extLst>
              <a:ext uri="{FF2B5EF4-FFF2-40B4-BE49-F238E27FC236}">
                <a16:creationId xmlns:a16="http://schemas.microsoft.com/office/drawing/2014/main" id="{F96BCCA4-35C3-428D-AF68-CEE3B6618D2F}"/>
              </a:ext>
            </a:extLst>
          </p:cNvPr>
          <p:cNvPicPr>
            <a:picLocks noGrp="1" noChangeAspect="1"/>
          </p:cNvPicPr>
          <p:nvPr>
            <p:ph idx="1"/>
          </p:nvPr>
        </p:nvPicPr>
        <p:blipFill>
          <a:blip r:embed="rId2"/>
          <a:stretch>
            <a:fillRect/>
          </a:stretch>
        </p:blipFill>
        <p:spPr>
          <a:xfrm>
            <a:off x="2572280" y="1905000"/>
            <a:ext cx="8468254" cy="4106333"/>
          </a:xfrm>
        </p:spPr>
      </p:pic>
    </p:spTree>
    <p:extLst>
      <p:ext uri="{BB962C8B-B14F-4D97-AF65-F5344CB8AC3E}">
        <p14:creationId xmlns:p14="http://schemas.microsoft.com/office/powerpoint/2010/main" val="22802043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1D86F-4628-44D8-8BAC-7184B7BA8D51}"/>
              </a:ext>
            </a:extLst>
          </p:cNvPr>
          <p:cNvSpPr>
            <a:spLocks noGrp="1"/>
          </p:cNvSpPr>
          <p:nvPr>
            <p:ph type="title"/>
          </p:nvPr>
        </p:nvSpPr>
        <p:spPr/>
        <p:txBody>
          <a:bodyPr/>
          <a:lstStyle/>
          <a:p>
            <a:r>
              <a:rPr lang="en-US"/>
              <a:t>Introduction on Forex Market</a:t>
            </a:r>
            <a:br>
              <a:rPr lang="en-US"/>
            </a:br>
            <a:endParaRPr lang="en-US" dirty="0"/>
          </a:p>
        </p:txBody>
      </p:sp>
      <p:sp>
        <p:nvSpPr>
          <p:cNvPr id="3" name="Content Placeholder 2">
            <a:extLst>
              <a:ext uri="{FF2B5EF4-FFF2-40B4-BE49-F238E27FC236}">
                <a16:creationId xmlns:a16="http://schemas.microsoft.com/office/drawing/2014/main" id="{C5A2D639-1679-41E3-8515-A4E3A3445F2A}"/>
              </a:ext>
            </a:extLst>
          </p:cNvPr>
          <p:cNvSpPr>
            <a:spLocks noGrp="1"/>
          </p:cNvSpPr>
          <p:nvPr>
            <p:ph idx="1"/>
          </p:nvPr>
        </p:nvSpPr>
        <p:spPr/>
        <p:txBody>
          <a:bodyPr/>
          <a:lstStyle/>
          <a:p>
            <a:r>
              <a:rPr lang="en-US" dirty="0">
                <a:solidFill>
                  <a:srgbClr val="000000"/>
                </a:solidFill>
                <a:latin typeface="+mj-lt"/>
              </a:rPr>
              <a:t>When investors trade forex —they’re buying and selling currencies over the foreign exchange market. It’s the largest financial market in the world but we in our case are considering few countries based on the</a:t>
            </a:r>
            <a:r>
              <a:rPr lang="en-US" dirty="0">
                <a:solidFill>
                  <a:srgbClr val="000000"/>
                </a:solidFill>
                <a:latin typeface="Gotham"/>
              </a:rPr>
              <a:t> </a:t>
            </a:r>
            <a:r>
              <a:rPr lang="en-US" dirty="0"/>
              <a:t>stationarity and cointegration test. Since forex market is 24 hours we do not have any open close.</a:t>
            </a:r>
            <a:endParaRPr lang="en-US" dirty="0">
              <a:solidFill>
                <a:srgbClr val="000000"/>
              </a:solidFill>
              <a:latin typeface="Gotham"/>
            </a:endParaRPr>
          </a:p>
          <a:p>
            <a:r>
              <a:rPr lang="en-US" dirty="0"/>
              <a:t>Y = UK: United Kingdom</a:t>
            </a:r>
          </a:p>
          <a:p>
            <a:r>
              <a:rPr lang="en-US" dirty="0"/>
              <a:t>Because forex is traded in pairs, you’re always exchanging one currency for another — buying one, selling the other</a:t>
            </a:r>
          </a:p>
          <a:p>
            <a:r>
              <a:rPr lang="en-US" dirty="0"/>
              <a:t>X = US,AL: Australia, US,SZ: Switzerland,  US,EU: Europe</a:t>
            </a:r>
          </a:p>
        </p:txBody>
      </p:sp>
      <p:sp>
        <p:nvSpPr>
          <p:cNvPr id="4" name="Rectangle 3">
            <a:extLst>
              <a:ext uri="{FF2B5EF4-FFF2-40B4-BE49-F238E27FC236}">
                <a16:creationId xmlns:a16="http://schemas.microsoft.com/office/drawing/2014/main" id="{9A80242E-5C25-4DD4-8324-A3B2E96C9F3F}"/>
              </a:ext>
            </a:extLst>
          </p:cNvPr>
          <p:cNvSpPr/>
          <p:nvPr/>
        </p:nvSpPr>
        <p:spPr>
          <a:xfrm flipH="1">
            <a:off x="6096000" y="2967335"/>
            <a:ext cx="4064000" cy="369332"/>
          </a:xfrm>
          <a:prstGeom prst="rect">
            <a:avLst/>
          </a:prstGeom>
        </p:spPr>
        <p:txBody>
          <a:bodyPr wrap="square">
            <a:spAutoFit/>
          </a:bodyPr>
          <a:lstStyle/>
          <a:p>
            <a:endParaRPr lang="en-US" dirty="0"/>
          </a:p>
        </p:txBody>
      </p:sp>
    </p:spTree>
    <p:extLst>
      <p:ext uri="{BB962C8B-B14F-4D97-AF65-F5344CB8AC3E}">
        <p14:creationId xmlns:p14="http://schemas.microsoft.com/office/powerpoint/2010/main" val="28703207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A75B82-E477-4A32-AD33-74F1A6810757}"/>
              </a:ext>
            </a:extLst>
          </p:cNvPr>
          <p:cNvSpPr>
            <a:spLocks noGrp="1"/>
          </p:cNvSpPr>
          <p:nvPr>
            <p:ph type="title"/>
          </p:nvPr>
        </p:nvSpPr>
        <p:spPr>
          <a:xfrm>
            <a:off x="3217333" y="1092200"/>
            <a:ext cx="5774267" cy="812800"/>
          </a:xfrm>
        </p:spPr>
        <p:txBody>
          <a:bodyPr>
            <a:normAutofit fontScale="90000"/>
          </a:bodyPr>
          <a:lstStyle/>
          <a:p>
            <a:r>
              <a:rPr lang="en-US" dirty="0"/>
              <a:t>Momentum Drift Trend Lines:</a:t>
            </a:r>
          </a:p>
        </p:txBody>
      </p:sp>
      <p:pic>
        <p:nvPicPr>
          <p:cNvPr id="5" name="Content Placeholder 4">
            <a:extLst>
              <a:ext uri="{FF2B5EF4-FFF2-40B4-BE49-F238E27FC236}">
                <a16:creationId xmlns:a16="http://schemas.microsoft.com/office/drawing/2014/main" id="{2EED6733-2C7B-4084-950B-EEC66EFAFB77}"/>
              </a:ext>
            </a:extLst>
          </p:cNvPr>
          <p:cNvPicPr>
            <a:picLocks noGrp="1" noChangeAspect="1"/>
          </p:cNvPicPr>
          <p:nvPr>
            <p:ph idx="1"/>
          </p:nvPr>
        </p:nvPicPr>
        <p:blipFill>
          <a:blip r:embed="rId2"/>
          <a:stretch>
            <a:fillRect/>
          </a:stretch>
        </p:blipFill>
        <p:spPr>
          <a:xfrm>
            <a:off x="772786" y="3306232"/>
            <a:ext cx="3375882" cy="3077633"/>
          </a:xfrm>
        </p:spPr>
      </p:pic>
      <p:pic>
        <p:nvPicPr>
          <p:cNvPr id="7" name="Picture 6">
            <a:extLst>
              <a:ext uri="{FF2B5EF4-FFF2-40B4-BE49-F238E27FC236}">
                <a16:creationId xmlns:a16="http://schemas.microsoft.com/office/drawing/2014/main" id="{87E2B997-F8E4-4DB2-99F7-7F6970C00588}"/>
              </a:ext>
            </a:extLst>
          </p:cNvPr>
          <p:cNvPicPr>
            <a:picLocks noChangeAspect="1"/>
          </p:cNvPicPr>
          <p:nvPr/>
        </p:nvPicPr>
        <p:blipFill>
          <a:blip r:embed="rId3"/>
          <a:stretch>
            <a:fillRect/>
          </a:stretch>
        </p:blipFill>
        <p:spPr>
          <a:xfrm>
            <a:off x="4148668" y="3306232"/>
            <a:ext cx="3276601" cy="3077632"/>
          </a:xfrm>
          <a:prstGeom prst="rect">
            <a:avLst/>
          </a:prstGeom>
        </p:spPr>
      </p:pic>
      <p:pic>
        <p:nvPicPr>
          <p:cNvPr id="9" name="Picture 8">
            <a:extLst>
              <a:ext uri="{FF2B5EF4-FFF2-40B4-BE49-F238E27FC236}">
                <a16:creationId xmlns:a16="http://schemas.microsoft.com/office/drawing/2014/main" id="{07E4EB78-E0A7-41A7-9BF5-6F272984E490}"/>
              </a:ext>
            </a:extLst>
          </p:cNvPr>
          <p:cNvPicPr>
            <a:picLocks noChangeAspect="1"/>
          </p:cNvPicPr>
          <p:nvPr/>
        </p:nvPicPr>
        <p:blipFill>
          <a:blip r:embed="rId4"/>
          <a:stretch>
            <a:fillRect/>
          </a:stretch>
        </p:blipFill>
        <p:spPr>
          <a:xfrm>
            <a:off x="7425269" y="3306232"/>
            <a:ext cx="3562148" cy="3077632"/>
          </a:xfrm>
          <a:prstGeom prst="rect">
            <a:avLst/>
          </a:prstGeom>
        </p:spPr>
      </p:pic>
      <p:sp>
        <p:nvSpPr>
          <p:cNvPr id="10" name="Rectangle 9">
            <a:extLst>
              <a:ext uri="{FF2B5EF4-FFF2-40B4-BE49-F238E27FC236}">
                <a16:creationId xmlns:a16="http://schemas.microsoft.com/office/drawing/2014/main" id="{72C2EACA-998F-4018-A985-9AB2D3ABCE48}"/>
              </a:ext>
            </a:extLst>
          </p:cNvPr>
          <p:cNvSpPr/>
          <p:nvPr/>
        </p:nvSpPr>
        <p:spPr>
          <a:xfrm>
            <a:off x="1913467" y="1794933"/>
            <a:ext cx="3903133" cy="1225729"/>
          </a:xfrm>
          <a:prstGeom prst="rect">
            <a:avLst/>
          </a:prstGeom>
        </p:spPr>
        <p:txBody>
          <a:bodyPr wrap="square">
            <a:spAutoFit/>
          </a:bodyPr>
          <a:lstStyle/>
          <a:p>
            <a:r>
              <a:rPr lang="en-US" dirty="0">
                <a:solidFill>
                  <a:srgbClr val="222222"/>
                </a:solidFill>
                <a:latin typeface="Roboto"/>
              </a:rPr>
              <a:t>Momentum indicators are:</a:t>
            </a:r>
          </a:p>
          <a:p>
            <a:pPr>
              <a:buFont typeface="Arial" panose="020B0604020202020204" pitchFamily="34" charset="0"/>
              <a:buChar char="•"/>
            </a:pPr>
            <a:r>
              <a:rPr lang="en-US" dirty="0">
                <a:solidFill>
                  <a:srgbClr val="222222"/>
                </a:solidFill>
                <a:latin typeface="Roboto"/>
              </a:rPr>
              <a:t>Relative Strength Index (RSI)</a:t>
            </a:r>
          </a:p>
          <a:p>
            <a:pPr>
              <a:buFont typeface="Arial" panose="020B0604020202020204" pitchFamily="34" charset="0"/>
              <a:buChar char="•"/>
            </a:pPr>
            <a:r>
              <a:rPr lang="en-US" dirty="0">
                <a:solidFill>
                  <a:srgbClr val="222222"/>
                </a:solidFill>
                <a:latin typeface="Roboto"/>
              </a:rPr>
              <a:t>Rate of change (ROC)</a:t>
            </a:r>
          </a:p>
          <a:p>
            <a:pPr>
              <a:buFont typeface="Arial" panose="020B0604020202020204" pitchFamily="34" charset="0"/>
              <a:buChar char="•"/>
            </a:pPr>
            <a:r>
              <a:rPr lang="en-US" dirty="0">
                <a:solidFill>
                  <a:srgbClr val="222222"/>
                </a:solidFill>
                <a:latin typeface="Roboto"/>
              </a:rPr>
              <a:t>Stochastics.</a:t>
            </a:r>
            <a:endParaRPr lang="en-US" b="0" i="0" dirty="0">
              <a:solidFill>
                <a:srgbClr val="222222"/>
              </a:solidFill>
              <a:effectLst/>
              <a:latin typeface="Roboto"/>
            </a:endParaRPr>
          </a:p>
        </p:txBody>
      </p:sp>
      <p:sp>
        <p:nvSpPr>
          <p:cNvPr id="12" name="Rectangle 11">
            <a:extLst>
              <a:ext uri="{FF2B5EF4-FFF2-40B4-BE49-F238E27FC236}">
                <a16:creationId xmlns:a16="http://schemas.microsoft.com/office/drawing/2014/main" id="{1CC12A95-B05A-444E-A927-9ED6C65D4FFE}"/>
              </a:ext>
            </a:extLst>
          </p:cNvPr>
          <p:cNvSpPr/>
          <p:nvPr/>
        </p:nvSpPr>
        <p:spPr>
          <a:xfrm>
            <a:off x="5723467" y="1905001"/>
            <a:ext cx="4673600" cy="1200329"/>
          </a:xfrm>
          <a:prstGeom prst="rect">
            <a:avLst/>
          </a:prstGeom>
        </p:spPr>
        <p:txBody>
          <a:bodyPr wrap="square">
            <a:spAutoFit/>
          </a:bodyPr>
          <a:lstStyle/>
          <a:p>
            <a:r>
              <a:rPr lang="en-US" dirty="0">
                <a:solidFill>
                  <a:srgbClr val="222222"/>
                </a:solidFill>
                <a:latin typeface="Roboto"/>
              </a:rPr>
              <a:t>Gross domestic product (GDP) is the monetary value of all the finished goods and services produced within a country's borders in a specific time period.</a:t>
            </a:r>
            <a:endParaRPr lang="en-US" b="0" i="0" dirty="0">
              <a:solidFill>
                <a:srgbClr val="222222"/>
              </a:solidFill>
              <a:effectLst/>
              <a:latin typeface="Roboto"/>
            </a:endParaRPr>
          </a:p>
        </p:txBody>
      </p:sp>
    </p:spTree>
    <p:extLst>
      <p:ext uri="{BB962C8B-B14F-4D97-AF65-F5344CB8AC3E}">
        <p14:creationId xmlns:p14="http://schemas.microsoft.com/office/powerpoint/2010/main" val="826721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2DB34-3D77-489C-9A93-211DA6DEA9C6}"/>
              </a:ext>
            </a:extLst>
          </p:cNvPr>
          <p:cNvSpPr>
            <a:spLocks noGrp="1"/>
          </p:cNvSpPr>
          <p:nvPr>
            <p:ph type="title"/>
          </p:nvPr>
        </p:nvSpPr>
        <p:spPr/>
        <p:txBody>
          <a:bodyPr/>
          <a:lstStyle/>
          <a:p>
            <a:r>
              <a:rPr lang="en-US" dirty="0"/>
              <a:t>GDP for UK</a:t>
            </a:r>
          </a:p>
        </p:txBody>
      </p:sp>
      <p:graphicFrame>
        <p:nvGraphicFramePr>
          <p:cNvPr id="4" name="Content Placeholder 3">
            <a:extLst>
              <a:ext uri="{FF2B5EF4-FFF2-40B4-BE49-F238E27FC236}">
                <a16:creationId xmlns:a16="http://schemas.microsoft.com/office/drawing/2014/main" id="{BCADD3DD-086E-4F76-836A-110F351E9C81}"/>
              </a:ext>
            </a:extLst>
          </p:cNvPr>
          <p:cNvGraphicFramePr>
            <a:graphicFrameLocks noGrp="1"/>
          </p:cNvGraphicFramePr>
          <p:nvPr>
            <p:ph idx="1"/>
            <p:extLst>
              <p:ext uri="{D42A27DB-BD31-4B8C-83A1-F6EECF244321}">
                <p14:modId xmlns:p14="http://schemas.microsoft.com/office/powerpoint/2010/main" val="1356480828"/>
              </p:ext>
            </p:extLst>
          </p:nvPr>
        </p:nvGraphicFramePr>
        <p:xfrm>
          <a:off x="3544311" y="1905000"/>
          <a:ext cx="6376524" cy="3718968"/>
        </p:xfrm>
        <a:graphic>
          <a:graphicData uri="http://schemas.openxmlformats.org/drawingml/2006/table">
            <a:tbl>
              <a:tblPr/>
              <a:tblGrid>
                <a:gridCol w="3188262">
                  <a:extLst>
                    <a:ext uri="{9D8B030D-6E8A-4147-A177-3AD203B41FA5}">
                      <a16:colId xmlns:a16="http://schemas.microsoft.com/office/drawing/2014/main" val="3057618341"/>
                    </a:ext>
                  </a:extLst>
                </a:gridCol>
                <a:gridCol w="3188262">
                  <a:extLst>
                    <a:ext uri="{9D8B030D-6E8A-4147-A177-3AD203B41FA5}">
                      <a16:colId xmlns:a16="http://schemas.microsoft.com/office/drawing/2014/main" val="115071451"/>
                    </a:ext>
                  </a:extLst>
                </a:gridCol>
              </a:tblGrid>
              <a:tr h="929742">
                <a:tc>
                  <a:txBody>
                    <a:bodyPr/>
                    <a:lstStyle/>
                    <a:p>
                      <a:r>
                        <a:rPr lang="en-US" b="1" dirty="0">
                          <a:effectLst/>
                        </a:rPr>
                        <a:t>2015</a:t>
                      </a:r>
                      <a:endParaRPr lang="en-US" dirty="0">
                        <a:effectLst/>
                      </a:endParaRPr>
                    </a:p>
                  </a:txBody>
                  <a:tcPr marR="63500" anchor="ctr">
                    <a:lnL>
                      <a:noFill/>
                    </a:lnL>
                    <a:lnR>
                      <a:noFill/>
                    </a:lnR>
                    <a:lnT>
                      <a:noFill/>
                    </a:lnT>
                    <a:lnB w="6350" cap="flat" cmpd="sng" algn="ctr">
                      <a:solidFill>
                        <a:srgbClr val="EBEBEB"/>
                      </a:solidFill>
                      <a:prstDash val="solid"/>
                      <a:round/>
                      <a:headEnd type="none" w="med" len="med"/>
                      <a:tailEnd type="none" w="med" len="med"/>
                    </a:lnB>
                    <a:solidFill>
                      <a:srgbClr val="FFFFFF"/>
                    </a:solidFill>
                  </a:tcPr>
                </a:tc>
                <a:tc>
                  <a:txBody>
                    <a:bodyPr/>
                    <a:lstStyle/>
                    <a:p>
                      <a:r>
                        <a:rPr lang="en-US">
                          <a:effectLst/>
                        </a:rPr>
                        <a:t>3.1%</a:t>
                      </a:r>
                    </a:p>
                  </a:txBody>
                  <a:tcPr marL="63500" marR="63500" anchor="ctr">
                    <a:lnL>
                      <a:noFill/>
                    </a:lnL>
                    <a:lnR>
                      <a:noFill/>
                    </a:lnR>
                    <a:lnT>
                      <a:noFill/>
                    </a:lnT>
                    <a:lnB w="6350" cap="flat" cmpd="sng" algn="ctr">
                      <a:solidFill>
                        <a:srgbClr val="EBEBEB"/>
                      </a:solidFill>
                      <a:prstDash val="solid"/>
                      <a:round/>
                      <a:headEnd type="none" w="med" len="med"/>
                      <a:tailEnd type="none" w="med" len="med"/>
                    </a:lnB>
                    <a:solidFill>
                      <a:srgbClr val="FFFFFF"/>
                    </a:solidFill>
                  </a:tcPr>
                </a:tc>
                <a:extLst>
                  <a:ext uri="{0D108BD9-81ED-4DB2-BD59-A6C34878D82A}">
                    <a16:rowId xmlns:a16="http://schemas.microsoft.com/office/drawing/2014/main" val="3458609804"/>
                  </a:ext>
                </a:extLst>
              </a:tr>
              <a:tr h="929742">
                <a:tc>
                  <a:txBody>
                    <a:bodyPr/>
                    <a:lstStyle/>
                    <a:p>
                      <a:r>
                        <a:rPr lang="en-US" b="1" dirty="0">
                          <a:effectLst/>
                        </a:rPr>
                        <a:t>2016</a:t>
                      </a:r>
                      <a:endParaRPr lang="en-US" dirty="0">
                        <a:effectLst/>
                      </a:endParaRPr>
                    </a:p>
                  </a:txBody>
                  <a:tcPr marR="63500" anchor="ctr">
                    <a:lnL>
                      <a:noFill/>
                    </a:lnL>
                    <a:lnR>
                      <a:noFill/>
                    </a:lnR>
                    <a:lnT w="6350" cap="flat" cmpd="sng" algn="ctr">
                      <a:solidFill>
                        <a:srgbClr val="EBEBEB"/>
                      </a:solidFill>
                      <a:prstDash val="solid"/>
                      <a:round/>
                      <a:headEnd type="none" w="med" len="med"/>
                      <a:tailEnd type="none" w="med" len="med"/>
                    </a:lnT>
                    <a:lnB w="6350" cap="flat" cmpd="sng" algn="ctr">
                      <a:solidFill>
                        <a:srgbClr val="EBEBEB"/>
                      </a:solidFill>
                      <a:prstDash val="solid"/>
                      <a:round/>
                      <a:headEnd type="none" w="med" len="med"/>
                      <a:tailEnd type="none" w="med" len="med"/>
                    </a:lnB>
                    <a:solidFill>
                      <a:srgbClr val="FFFFFF"/>
                    </a:solidFill>
                  </a:tcPr>
                </a:tc>
                <a:tc>
                  <a:txBody>
                    <a:bodyPr/>
                    <a:lstStyle/>
                    <a:p>
                      <a:r>
                        <a:rPr lang="en-US" dirty="0">
                          <a:effectLst/>
                        </a:rPr>
                        <a:t>2.3%</a:t>
                      </a:r>
                    </a:p>
                  </a:txBody>
                  <a:tcPr marL="63500" marR="63500" anchor="ctr">
                    <a:lnL>
                      <a:noFill/>
                    </a:lnL>
                    <a:lnR>
                      <a:noFill/>
                    </a:lnR>
                    <a:lnT w="6350" cap="flat" cmpd="sng" algn="ctr">
                      <a:solidFill>
                        <a:srgbClr val="EBEBEB"/>
                      </a:solidFill>
                      <a:prstDash val="solid"/>
                      <a:round/>
                      <a:headEnd type="none" w="med" len="med"/>
                      <a:tailEnd type="none" w="med" len="med"/>
                    </a:lnT>
                    <a:lnB w="6350" cap="flat" cmpd="sng" algn="ctr">
                      <a:solidFill>
                        <a:srgbClr val="EBEBEB"/>
                      </a:solidFill>
                      <a:prstDash val="solid"/>
                      <a:round/>
                      <a:headEnd type="none" w="med" len="med"/>
                      <a:tailEnd type="none" w="med" len="med"/>
                    </a:lnB>
                    <a:solidFill>
                      <a:srgbClr val="FFFFFF"/>
                    </a:solidFill>
                  </a:tcPr>
                </a:tc>
                <a:extLst>
                  <a:ext uri="{0D108BD9-81ED-4DB2-BD59-A6C34878D82A}">
                    <a16:rowId xmlns:a16="http://schemas.microsoft.com/office/drawing/2014/main" val="3257379286"/>
                  </a:ext>
                </a:extLst>
              </a:tr>
              <a:tr h="929742">
                <a:tc>
                  <a:txBody>
                    <a:bodyPr/>
                    <a:lstStyle/>
                    <a:p>
                      <a:r>
                        <a:rPr lang="en-US" b="1" dirty="0">
                          <a:effectLst/>
                        </a:rPr>
                        <a:t>2017</a:t>
                      </a:r>
                      <a:endParaRPr lang="en-US" dirty="0">
                        <a:effectLst/>
                      </a:endParaRPr>
                    </a:p>
                  </a:txBody>
                  <a:tcPr marR="63500" anchor="ctr">
                    <a:lnL>
                      <a:noFill/>
                    </a:lnL>
                    <a:lnR>
                      <a:noFill/>
                    </a:lnR>
                    <a:lnT w="6350" cap="flat" cmpd="sng" algn="ctr">
                      <a:solidFill>
                        <a:srgbClr val="EBEBEB"/>
                      </a:solidFill>
                      <a:prstDash val="solid"/>
                      <a:round/>
                      <a:headEnd type="none" w="med" len="med"/>
                      <a:tailEnd type="none" w="med" len="med"/>
                    </a:lnT>
                    <a:lnB w="6350" cap="flat" cmpd="sng" algn="ctr">
                      <a:solidFill>
                        <a:srgbClr val="EBEBEB"/>
                      </a:solidFill>
                      <a:prstDash val="solid"/>
                      <a:round/>
                      <a:headEnd type="none" w="med" len="med"/>
                      <a:tailEnd type="none" w="med" len="med"/>
                    </a:lnB>
                    <a:solidFill>
                      <a:srgbClr val="FFFFFF"/>
                    </a:solidFill>
                  </a:tcPr>
                </a:tc>
                <a:tc>
                  <a:txBody>
                    <a:bodyPr/>
                    <a:lstStyle/>
                    <a:p>
                      <a:r>
                        <a:rPr lang="en-US" dirty="0">
                          <a:effectLst/>
                        </a:rPr>
                        <a:t>3.9%</a:t>
                      </a:r>
                    </a:p>
                  </a:txBody>
                  <a:tcPr marL="63500" marR="63500" anchor="ctr">
                    <a:lnL>
                      <a:noFill/>
                    </a:lnL>
                    <a:lnR>
                      <a:noFill/>
                    </a:lnR>
                    <a:lnT w="6350" cap="flat" cmpd="sng" algn="ctr">
                      <a:solidFill>
                        <a:srgbClr val="EBEBEB"/>
                      </a:solidFill>
                      <a:prstDash val="solid"/>
                      <a:round/>
                      <a:headEnd type="none" w="med" len="med"/>
                      <a:tailEnd type="none" w="med" len="med"/>
                    </a:lnT>
                    <a:lnB w="6350" cap="flat" cmpd="sng" algn="ctr">
                      <a:solidFill>
                        <a:srgbClr val="EBEBEB"/>
                      </a:solidFill>
                      <a:prstDash val="solid"/>
                      <a:round/>
                      <a:headEnd type="none" w="med" len="med"/>
                      <a:tailEnd type="none" w="med" len="med"/>
                    </a:lnB>
                    <a:solidFill>
                      <a:srgbClr val="FFFFFF"/>
                    </a:solidFill>
                  </a:tcPr>
                </a:tc>
                <a:extLst>
                  <a:ext uri="{0D108BD9-81ED-4DB2-BD59-A6C34878D82A}">
                    <a16:rowId xmlns:a16="http://schemas.microsoft.com/office/drawing/2014/main" val="3659604053"/>
                  </a:ext>
                </a:extLst>
              </a:tr>
              <a:tr h="929742">
                <a:tc>
                  <a:txBody>
                    <a:bodyPr/>
                    <a:lstStyle/>
                    <a:p>
                      <a:r>
                        <a:rPr lang="en-US" b="1" dirty="0">
                          <a:effectLst/>
                        </a:rPr>
                        <a:t>2018</a:t>
                      </a:r>
                      <a:endParaRPr lang="en-US" dirty="0">
                        <a:effectLst/>
                      </a:endParaRPr>
                    </a:p>
                  </a:txBody>
                  <a:tcPr marR="63500" anchor="ctr">
                    <a:lnL>
                      <a:noFill/>
                    </a:lnL>
                    <a:lnR>
                      <a:noFill/>
                    </a:lnR>
                    <a:lnT w="6350" cap="flat" cmpd="sng" algn="ctr">
                      <a:solidFill>
                        <a:srgbClr val="EBEBEB"/>
                      </a:solidFill>
                      <a:prstDash val="solid"/>
                      <a:round/>
                      <a:headEnd type="none" w="med" len="med"/>
                      <a:tailEnd type="none" w="med" len="med"/>
                    </a:lnT>
                    <a:lnB w="6350" cap="flat" cmpd="sng" algn="ctr">
                      <a:solidFill>
                        <a:srgbClr val="EBEBEB"/>
                      </a:solidFill>
                      <a:prstDash val="solid"/>
                      <a:round/>
                      <a:headEnd type="none" w="med" len="med"/>
                      <a:tailEnd type="none" w="med" len="med"/>
                    </a:lnB>
                    <a:solidFill>
                      <a:srgbClr val="FFFFFF"/>
                    </a:solidFill>
                  </a:tcPr>
                </a:tc>
                <a:tc>
                  <a:txBody>
                    <a:bodyPr/>
                    <a:lstStyle/>
                    <a:p>
                      <a:r>
                        <a:rPr lang="en-US" dirty="0">
                          <a:effectLst/>
                        </a:rPr>
                        <a:t>1.8%</a:t>
                      </a:r>
                    </a:p>
                  </a:txBody>
                  <a:tcPr marL="63500" marR="63500" anchor="ctr">
                    <a:lnL>
                      <a:noFill/>
                    </a:lnL>
                    <a:lnR>
                      <a:noFill/>
                    </a:lnR>
                    <a:lnT w="6350" cap="flat" cmpd="sng" algn="ctr">
                      <a:solidFill>
                        <a:srgbClr val="EBEBEB"/>
                      </a:solidFill>
                      <a:prstDash val="solid"/>
                      <a:round/>
                      <a:headEnd type="none" w="med" len="med"/>
                      <a:tailEnd type="none" w="med" len="med"/>
                    </a:lnT>
                    <a:lnB w="6350" cap="flat" cmpd="sng" algn="ctr">
                      <a:solidFill>
                        <a:srgbClr val="EBEBEB"/>
                      </a:solidFill>
                      <a:prstDash val="solid"/>
                      <a:round/>
                      <a:headEnd type="none" w="med" len="med"/>
                      <a:tailEnd type="none" w="med" len="med"/>
                    </a:lnB>
                    <a:solidFill>
                      <a:srgbClr val="FFFFFF"/>
                    </a:solidFill>
                  </a:tcPr>
                </a:tc>
                <a:extLst>
                  <a:ext uri="{0D108BD9-81ED-4DB2-BD59-A6C34878D82A}">
                    <a16:rowId xmlns:a16="http://schemas.microsoft.com/office/drawing/2014/main" val="652648841"/>
                  </a:ext>
                </a:extLst>
              </a:tr>
            </a:tbl>
          </a:graphicData>
        </a:graphic>
      </p:graphicFrame>
    </p:spTree>
    <p:extLst>
      <p:ext uri="{BB962C8B-B14F-4D97-AF65-F5344CB8AC3E}">
        <p14:creationId xmlns:p14="http://schemas.microsoft.com/office/powerpoint/2010/main" val="39098133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9A0A8B-83C2-4B09-A4AA-075BCDC8E747}"/>
              </a:ext>
            </a:extLst>
          </p:cNvPr>
          <p:cNvSpPr>
            <a:spLocks noGrp="1"/>
          </p:cNvSpPr>
          <p:nvPr>
            <p:ph type="title"/>
          </p:nvPr>
        </p:nvSpPr>
        <p:spPr>
          <a:xfrm>
            <a:off x="3793067" y="624110"/>
            <a:ext cx="6493933" cy="1280890"/>
          </a:xfrm>
        </p:spPr>
        <p:txBody>
          <a:bodyPr/>
          <a:lstStyle/>
          <a:p>
            <a:r>
              <a:rPr lang="en-US" dirty="0"/>
              <a:t>Analysis on forex currencies:</a:t>
            </a:r>
          </a:p>
        </p:txBody>
      </p:sp>
      <p:pic>
        <p:nvPicPr>
          <p:cNvPr id="5" name="Content Placeholder 4">
            <a:extLst>
              <a:ext uri="{FF2B5EF4-FFF2-40B4-BE49-F238E27FC236}">
                <a16:creationId xmlns:a16="http://schemas.microsoft.com/office/drawing/2014/main" id="{20B3601D-E610-4C3B-A1A8-50CDD4B5817B}"/>
              </a:ext>
            </a:extLst>
          </p:cNvPr>
          <p:cNvPicPr>
            <a:picLocks noGrp="1" noChangeAspect="1"/>
          </p:cNvPicPr>
          <p:nvPr>
            <p:ph idx="1"/>
          </p:nvPr>
        </p:nvPicPr>
        <p:blipFill>
          <a:blip r:embed="rId2"/>
          <a:stretch>
            <a:fillRect/>
          </a:stretch>
        </p:blipFill>
        <p:spPr>
          <a:xfrm>
            <a:off x="2175933" y="1684867"/>
            <a:ext cx="9296400" cy="4368800"/>
          </a:xfrm>
        </p:spPr>
      </p:pic>
    </p:spTree>
    <p:extLst>
      <p:ext uri="{BB962C8B-B14F-4D97-AF65-F5344CB8AC3E}">
        <p14:creationId xmlns:p14="http://schemas.microsoft.com/office/powerpoint/2010/main" val="11625151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C6C1A1-24E4-4780-A165-6519230B0D23}"/>
              </a:ext>
            </a:extLst>
          </p:cNvPr>
          <p:cNvSpPr>
            <a:spLocks noGrp="1"/>
          </p:cNvSpPr>
          <p:nvPr>
            <p:ph type="title"/>
          </p:nvPr>
        </p:nvSpPr>
        <p:spPr>
          <a:xfrm>
            <a:off x="2286000" y="624110"/>
            <a:ext cx="8695268" cy="1280890"/>
          </a:xfrm>
        </p:spPr>
        <p:txBody>
          <a:bodyPr>
            <a:normAutofit/>
          </a:bodyPr>
          <a:lstStyle/>
          <a:p>
            <a:pPr algn="ctr"/>
            <a:r>
              <a:rPr lang="en-US" dirty="0"/>
              <a:t>Pairs Trading with UK as target feature</a:t>
            </a:r>
            <a:br>
              <a:rPr lang="en-US" dirty="0"/>
            </a:br>
            <a:r>
              <a:rPr lang="en-US" dirty="0"/>
              <a:t>v/s Australia</a:t>
            </a:r>
          </a:p>
        </p:txBody>
      </p:sp>
      <p:pic>
        <p:nvPicPr>
          <p:cNvPr id="5" name="Content Placeholder 4">
            <a:extLst>
              <a:ext uri="{FF2B5EF4-FFF2-40B4-BE49-F238E27FC236}">
                <a16:creationId xmlns:a16="http://schemas.microsoft.com/office/drawing/2014/main" id="{2C5A042C-E2AC-4E57-AA65-760F4E13C0AC}"/>
              </a:ext>
            </a:extLst>
          </p:cNvPr>
          <p:cNvPicPr>
            <a:picLocks noGrp="1" noChangeAspect="1"/>
          </p:cNvPicPr>
          <p:nvPr>
            <p:ph idx="1"/>
          </p:nvPr>
        </p:nvPicPr>
        <p:blipFill>
          <a:blip r:embed="rId2"/>
          <a:stretch>
            <a:fillRect/>
          </a:stretch>
        </p:blipFill>
        <p:spPr>
          <a:xfrm>
            <a:off x="2015067" y="2133600"/>
            <a:ext cx="9489545" cy="4100290"/>
          </a:xfrm>
        </p:spPr>
      </p:pic>
    </p:spTree>
    <p:extLst>
      <p:ext uri="{BB962C8B-B14F-4D97-AF65-F5344CB8AC3E}">
        <p14:creationId xmlns:p14="http://schemas.microsoft.com/office/powerpoint/2010/main" val="41442115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F849D6-6090-4DC8-8786-A67131B33C71}"/>
              </a:ext>
            </a:extLst>
          </p:cNvPr>
          <p:cNvSpPr>
            <a:spLocks noGrp="1"/>
          </p:cNvSpPr>
          <p:nvPr>
            <p:ph type="title"/>
          </p:nvPr>
        </p:nvSpPr>
        <p:spPr>
          <a:xfrm>
            <a:off x="3742268" y="624110"/>
            <a:ext cx="5232400" cy="1280890"/>
          </a:xfrm>
        </p:spPr>
        <p:txBody>
          <a:bodyPr/>
          <a:lstStyle/>
          <a:p>
            <a:pPr algn="ctr"/>
            <a:r>
              <a:rPr lang="en-US" dirty="0"/>
              <a:t>KALMAN FILTER</a:t>
            </a:r>
            <a:br>
              <a:rPr lang="en-US" dirty="0"/>
            </a:br>
            <a:r>
              <a:rPr lang="en-US" dirty="0"/>
              <a:t>	-for price prediction</a:t>
            </a:r>
          </a:p>
        </p:txBody>
      </p:sp>
      <p:pic>
        <p:nvPicPr>
          <p:cNvPr id="5" name="Content Placeholder 4">
            <a:extLst>
              <a:ext uri="{FF2B5EF4-FFF2-40B4-BE49-F238E27FC236}">
                <a16:creationId xmlns:a16="http://schemas.microsoft.com/office/drawing/2014/main" id="{1E792DC7-452C-479D-B4C5-DF0198455842}"/>
              </a:ext>
            </a:extLst>
          </p:cNvPr>
          <p:cNvPicPr>
            <a:picLocks noGrp="1" noChangeAspect="1"/>
          </p:cNvPicPr>
          <p:nvPr>
            <p:ph idx="1"/>
          </p:nvPr>
        </p:nvPicPr>
        <p:blipFill>
          <a:blip r:embed="rId2"/>
          <a:stretch>
            <a:fillRect/>
          </a:stretch>
        </p:blipFill>
        <p:spPr>
          <a:xfrm>
            <a:off x="1600441" y="2133600"/>
            <a:ext cx="10125892" cy="4521200"/>
          </a:xfrm>
        </p:spPr>
      </p:pic>
    </p:spTree>
    <p:extLst>
      <p:ext uri="{BB962C8B-B14F-4D97-AF65-F5344CB8AC3E}">
        <p14:creationId xmlns:p14="http://schemas.microsoft.com/office/powerpoint/2010/main" val="24251090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5584BD-EE95-47F1-A93F-CD33517A3021}"/>
              </a:ext>
            </a:extLst>
          </p:cNvPr>
          <p:cNvSpPr>
            <a:spLocks noGrp="1"/>
          </p:cNvSpPr>
          <p:nvPr>
            <p:ph type="title"/>
          </p:nvPr>
        </p:nvSpPr>
        <p:spPr/>
        <p:txBody>
          <a:bodyPr/>
          <a:lstStyle/>
          <a:p>
            <a:r>
              <a:rPr lang="en-US" dirty="0"/>
              <a:t>What is RSI?</a:t>
            </a:r>
          </a:p>
        </p:txBody>
      </p:sp>
      <p:sp>
        <p:nvSpPr>
          <p:cNvPr id="3" name="Content Placeholder 2">
            <a:extLst>
              <a:ext uri="{FF2B5EF4-FFF2-40B4-BE49-F238E27FC236}">
                <a16:creationId xmlns:a16="http://schemas.microsoft.com/office/drawing/2014/main" id="{22EE243B-4A91-4822-8621-59FD8FCF49A3}"/>
              </a:ext>
            </a:extLst>
          </p:cNvPr>
          <p:cNvSpPr>
            <a:spLocks noGrp="1"/>
          </p:cNvSpPr>
          <p:nvPr>
            <p:ph idx="1"/>
          </p:nvPr>
        </p:nvSpPr>
        <p:spPr/>
        <p:txBody>
          <a:bodyPr>
            <a:normAutofit/>
          </a:bodyPr>
          <a:lstStyle/>
          <a:p>
            <a:r>
              <a:rPr lang="en-US" sz="2400" b="1" dirty="0"/>
              <a:t>Relative Strength Index</a:t>
            </a:r>
            <a:r>
              <a:rPr lang="en-US" sz="2400" dirty="0"/>
              <a:t> - </a:t>
            </a:r>
            <a:r>
              <a:rPr lang="en-US" sz="2400" b="1" dirty="0"/>
              <a:t>RSI</a:t>
            </a:r>
            <a:r>
              <a:rPr lang="en-US" sz="2400" dirty="0"/>
              <a:t> is a momentum </a:t>
            </a:r>
            <a:r>
              <a:rPr lang="en-US" sz="2400" b="1" dirty="0"/>
              <a:t>indicator</a:t>
            </a:r>
            <a:r>
              <a:rPr lang="en-US" sz="2400" dirty="0"/>
              <a:t> that measures the magnitude of recent price changes to analyze overbought or oversold conditions. It is primarily used to attempt to identify overbought or oversold conditions in the trading of an asset.</a:t>
            </a:r>
          </a:p>
          <a:p>
            <a:endParaRPr lang="en-US" sz="2400" dirty="0"/>
          </a:p>
          <a:p>
            <a:r>
              <a:rPr lang="en-US" sz="2400" b="1" dirty="0"/>
              <a:t>RSI</a:t>
            </a:r>
            <a:r>
              <a:rPr lang="en-US" sz="2400" dirty="0"/>
              <a:t> is considered overbought when above 70 and oversold when below 30.</a:t>
            </a:r>
          </a:p>
          <a:p>
            <a:endParaRPr lang="en-US" sz="2400" dirty="0"/>
          </a:p>
        </p:txBody>
      </p:sp>
    </p:spTree>
    <p:extLst>
      <p:ext uri="{BB962C8B-B14F-4D97-AF65-F5344CB8AC3E}">
        <p14:creationId xmlns:p14="http://schemas.microsoft.com/office/powerpoint/2010/main" val="17126765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7B3599-28C4-4988-88D3-72210343F45F}"/>
              </a:ext>
            </a:extLst>
          </p:cNvPr>
          <p:cNvSpPr>
            <a:spLocks noGrp="1"/>
          </p:cNvSpPr>
          <p:nvPr>
            <p:ph type="title"/>
          </p:nvPr>
        </p:nvSpPr>
        <p:spPr>
          <a:xfrm>
            <a:off x="4013200" y="624110"/>
            <a:ext cx="5750560" cy="1280890"/>
          </a:xfrm>
        </p:spPr>
        <p:txBody>
          <a:bodyPr/>
          <a:lstStyle/>
          <a:p>
            <a:r>
              <a:rPr lang="en-US" dirty="0"/>
              <a:t>Relative Strength Index:</a:t>
            </a:r>
          </a:p>
        </p:txBody>
      </p:sp>
      <p:pic>
        <p:nvPicPr>
          <p:cNvPr id="5" name="Content Placeholder 4">
            <a:extLst>
              <a:ext uri="{FF2B5EF4-FFF2-40B4-BE49-F238E27FC236}">
                <a16:creationId xmlns:a16="http://schemas.microsoft.com/office/drawing/2014/main" id="{5A274B1A-DE5E-46D7-B136-9E643A0CF63C}"/>
              </a:ext>
            </a:extLst>
          </p:cNvPr>
          <p:cNvPicPr>
            <a:picLocks noGrp="1" noChangeAspect="1"/>
          </p:cNvPicPr>
          <p:nvPr>
            <p:ph idx="1"/>
          </p:nvPr>
        </p:nvPicPr>
        <p:blipFill>
          <a:blip r:embed="rId2"/>
          <a:stretch>
            <a:fillRect/>
          </a:stretch>
        </p:blipFill>
        <p:spPr>
          <a:xfrm>
            <a:off x="1557867" y="1574800"/>
            <a:ext cx="9394613" cy="4876800"/>
          </a:xfrm>
        </p:spPr>
      </p:pic>
    </p:spTree>
    <p:extLst>
      <p:ext uri="{BB962C8B-B14F-4D97-AF65-F5344CB8AC3E}">
        <p14:creationId xmlns:p14="http://schemas.microsoft.com/office/powerpoint/2010/main" val="2868517368"/>
      </p:ext>
    </p:extLst>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2E5369"/>
      </a:dk2>
      <a:lt2>
        <a:srgbClr val="CFE2E7"/>
      </a:lt2>
      <a:accent1>
        <a:srgbClr val="353535"/>
      </a:accent1>
      <a:accent2>
        <a:srgbClr val="31B4E6"/>
      </a:accent2>
      <a:accent3>
        <a:srgbClr val="265991"/>
      </a:accent3>
      <a:accent4>
        <a:srgbClr val="7E40CC"/>
      </a:accent4>
      <a:accent5>
        <a:srgbClr val="B927E9"/>
      </a:accent5>
      <a:accent6>
        <a:srgbClr val="E833BF"/>
      </a:accent6>
      <a:hlink>
        <a:srgbClr val="2DA0F1"/>
      </a:hlink>
      <a:folHlink>
        <a:srgbClr val="7ED1E6"/>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4F34B87B-9C7A-41AE-A6CB-48536223DFFD}"/>
    </a:ext>
  </a:extLst>
</a:theme>
</file>

<file path=docProps/app.xml><?xml version="1.0" encoding="utf-8"?>
<Properties xmlns="http://schemas.openxmlformats.org/officeDocument/2006/extended-properties" xmlns:vt="http://schemas.openxmlformats.org/officeDocument/2006/docPropsVTypes">
  <Template>Wisp</Template>
  <TotalTime>1119</TotalTime>
  <Words>295</Words>
  <Application>Microsoft Macintosh PowerPoint</Application>
  <PresentationFormat>Widescreen</PresentationFormat>
  <Paragraphs>71</Paragraphs>
  <Slides>19</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19</vt:i4>
      </vt:variant>
    </vt:vector>
  </HeadingPairs>
  <TitlesOfParts>
    <vt:vector size="26" baseType="lpstr">
      <vt:lpstr>Arial</vt:lpstr>
      <vt:lpstr>Bodoni MT Black</vt:lpstr>
      <vt:lpstr>Century Gothic</vt:lpstr>
      <vt:lpstr>Gotham</vt:lpstr>
      <vt:lpstr>Roboto</vt:lpstr>
      <vt:lpstr>Wingdings 3</vt:lpstr>
      <vt:lpstr>Wisp</vt:lpstr>
      <vt:lpstr>FOREX</vt:lpstr>
      <vt:lpstr>Introduction on Forex Market </vt:lpstr>
      <vt:lpstr>Momentum Drift Trend Lines:</vt:lpstr>
      <vt:lpstr>GDP for UK</vt:lpstr>
      <vt:lpstr>Analysis on forex currencies:</vt:lpstr>
      <vt:lpstr>Pairs Trading with UK as target feature v/s Australia</vt:lpstr>
      <vt:lpstr>KALMAN FILTER  -for price prediction</vt:lpstr>
      <vt:lpstr>What is RSI?</vt:lpstr>
      <vt:lpstr>Relative Strength Index:</vt:lpstr>
      <vt:lpstr>Principal Component Analysis</vt:lpstr>
      <vt:lpstr>Principal Component Analysis:</vt:lpstr>
      <vt:lpstr>RANDOM FOREST: </vt:lpstr>
      <vt:lpstr>Data used for Random Forest:</vt:lpstr>
      <vt:lpstr>Random Forest Final Output:</vt:lpstr>
      <vt:lpstr>BOLLINGER BANDS</vt:lpstr>
      <vt:lpstr>TRADING STRATEGIES</vt:lpstr>
      <vt:lpstr>Mean Reversion Technique:</vt:lpstr>
      <vt:lpstr>Trading signals:</vt:lpstr>
      <vt:lpstr>Profit And Loss: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FOREX</dc:title>
  <dc:creator>madhuja gosavi</dc:creator>
  <cp:lastModifiedBy>Shweta Tatiya</cp:lastModifiedBy>
  <cp:revision>111</cp:revision>
  <dcterms:created xsi:type="dcterms:W3CDTF">2018-12-08T01:19:27Z</dcterms:created>
  <dcterms:modified xsi:type="dcterms:W3CDTF">2019-08-02T22:59:03Z</dcterms:modified>
</cp:coreProperties>
</file>